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3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59" r:id="rId5"/>
    <p:sldId id="263" r:id="rId6"/>
  </p:sldIdLst>
  <p:sldSz cx="12195175" cy="6858000"/>
  <p:notesSz cx="6797675" cy="9926638"/>
  <p:custDataLst>
    <p:tags r:id="rId9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94">
          <p15:clr>
            <a:srgbClr val="A4A3A4"/>
          </p15:clr>
        </p15:guide>
        <p15:guide id="2" orient="horz" pos="1080">
          <p15:clr>
            <a:srgbClr val="A4A3A4"/>
          </p15:clr>
        </p15:guide>
        <p15:guide id="3" pos="3703">
          <p15:clr>
            <a:srgbClr val="A4A3A4"/>
          </p15:clr>
        </p15:guide>
        <p15:guide id="4" pos="4045">
          <p15:clr>
            <a:srgbClr val="A4A3A4"/>
          </p15:clr>
        </p15:guide>
        <p15:guide id="5" pos="7447">
          <p15:clr>
            <a:srgbClr val="A4A3A4"/>
          </p15:clr>
        </p15:guide>
        <p15:guide id="6" pos="3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E8C"/>
    <a:srgbClr val="F2F2F2"/>
    <a:srgbClr val="E0E1DD"/>
    <a:srgbClr val="BCBDBC"/>
    <a:srgbClr val="9A9B9C"/>
    <a:srgbClr val="8B8D8E"/>
    <a:srgbClr val="747678"/>
    <a:srgbClr val="4D4F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F4F263-8F32-4DF6-A149-26673BDEDFD2}" v="5" dt="2020-12-04T05:54:01.4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500" autoAdjust="0"/>
  </p:normalViewPr>
  <p:slideViewPr>
    <p:cSldViewPr snapToGrid="0" snapToObjects="1">
      <p:cViewPr varScale="1">
        <p:scale>
          <a:sx n="68" d="100"/>
          <a:sy n="68" d="100"/>
        </p:scale>
        <p:origin x="816" y="66"/>
      </p:cViewPr>
      <p:guideLst>
        <p:guide orient="horz" pos="3894"/>
        <p:guide orient="horz" pos="1080"/>
        <p:guide pos="3703"/>
        <p:guide pos="4045"/>
        <p:guide pos="7447"/>
        <p:guide pos="30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iyath, Praseedha" userId="15e677e0-67d5-4acb-a579-f614569520e7" providerId="ADAL" clId="{8AF4F263-8F32-4DF6-A149-26673BDEDFD2}"/>
    <pc:docChg chg="modSld modMainMaster">
      <pc:chgData name="Aniyath, Praseedha" userId="15e677e0-67d5-4acb-a579-f614569520e7" providerId="ADAL" clId="{8AF4F263-8F32-4DF6-A149-26673BDEDFD2}" dt="2020-12-04T05:54:01.420" v="77" actId="14100"/>
      <pc:docMkLst>
        <pc:docMk/>
      </pc:docMkLst>
      <pc:sldChg chg="modSp">
        <pc:chgData name="Aniyath, Praseedha" userId="15e677e0-67d5-4acb-a579-f614569520e7" providerId="ADAL" clId="{8AF4F263-8F32-4DF6-A149-26673BDEDFD2}" dt="2020-12-04T05:54:01.420" v="77" actId="14100"/>
        <pc:sldMkLst>
          <pc:docMk/>
          <pc:sldMk cId="2396796577" sldId="259"/>
        </pc:sldMkLst>
        <pc:spChg chg="mod">
          <ac:chgData name="Aniyath, Praseedha" userId="15e677e0-67d5-4acb-a579-f614569520e7" providerId="ADAL" clId="{8AF4F263-8F32-4DF6-A149-26673BDEDFD2}" dt="2020-12-04T05:54:01.420" v="77" actId="14100"/>
          <ac:spMkLst>
            <pc:docMk/>
            <pc:sldMk cId="2396796577" sldId="259"/>
            <ac:spMk id="2" creationId="{00000000-0000-0000-0000-000000000000}"/>
          </ac:spMkLst>
        </pc:spChg>
      </pc:sldChg>
      <pc:sldMasterChg chg="modSp">
        <pc:chgData name="Aniyath, Praseedha" userId="15e677e0-67d5-4acb-a579-f614569520e7" providerId="ADAL" clId="{8AF4F263-8F32-4DF6-A149-26673BDEDFD2}" dt="2020-12-04T05:52:53.061" v="0"/>
        <pc:sldMasterMkLst>
          <pc:docMk/>
          <pc:sldMasterMk cId="0" sldId="2147483673"/>
        </pc:sldMasterMkLst>
        <pc:spChg chg="mod">
          <ac:chgData name="Aniyath, Praseedha" userId="15e677e0-67d5-4acb-a579-f614569520e7" providerId="ADAL" clId="{8AF4F263-8F32-4DF6-A149-26673BDEDFD2}" dt="2020-12-04T05:52:53.061" v="0"/>
          <ac:spMkLst>
            <pc:docMk/>
            <pc:sldMasterMk cId="0" sldId="2147483673"/>
            <ac:spMk id="1026" creationId="{00000000-0000-0000-0000-000000000000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09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09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975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A9898B0-6137-45D6-B543-4A674D639E47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054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488" y="744538"/>
            <a:ext cx="6618287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9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4875"/>
            <a:ext cx="4984750" cy="446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419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19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2975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4B7EBB81-5D7D-4823-A86E-36E7070DFA51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42427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9A0F8A-76FF-4415-8CE1-86AB7AA0314D}" type="slidenum">
              <a:rPr lang="de-DE"/>
              <a:pPr/>
              <a:t>2</a:t>
            </a:fld>
            <a:endParaRPr lang="de-DE"/>
          </a:p>
        </p:txBody>
      </p:sp>
      <p:sp>
        <p:nvSpPr>
          <p:cNvPr id="32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8287" cy="3722687"/>
          </a:xfrm>
          <a:ln/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9A0F8A-76FF-4415-8CE1-86AB7AA0314D}" type="slidenum">
              <a:rPr lang="de-DE"/>
              <a:pPr/>
              <a:t>3</a:t>
            </a:fld>
            <a:endParaRPr lang="de-DE"/>
          </a:p>
        </p:txBody>
      </p:sp>
      <p:sp>
        <p:nvSpPr>
          <p:cNvPr id="32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8287" cy="3722687"/>
          </a:xfrm>
          <a:ln/>
        </p:spPr>
      </p:sp>
    </p:spTree>
    <p:extLst>
      <p:ext uri="{BB962C8B-B14F-4D97-AF65-F5344CB8AC3E}">
        <p14:creationId xmlns:p14="http://schemas.microsoft.com/office/powerpoint/2010/main" val="2564412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9A0F8A-76FF-4415-8CE1-86AB7AA0314D}" type="slidenum">
              <a:rPr lang="de-DE"/>
              <a:pPr/>
              <a:t>4</a:t>
            </a:fld>
            <a:endParaRPr lang="de-DE"/>
          </a:p>
        </p:txBody>
      </p:sp>
      <p:sp>
        <p:nvSpPr>
          <p:cNvPr id="32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8287" cy="3722687"/>
          </a:xfrm>
          <a:ln/>
        </p:spPr>
      </p:sp>
    </p:spTree>
    <p:extLst>
      <p:ext uri="{BB962C8B-B14F-4D97-AF65-F5344CB8AC3E}">
        <p14:creationId xmlns:p14="http://schemas.microsoft.com/office/powerpoint/2010/main" val="1625069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1205" name="Rectangle 5"/>
          <p:cNvSpPr>
            <a:spLocks noGrp="1" noChangeArrowheads="1"/>
          </p:cNvSpPr>
          <p:nvPr>
            <p:ph type="ctrTitle" sz="quarter"/>
          </p:nvPr>
        </p:nvSpPr>
        <p:spPr>
          <a:xfrm>
            <a:off x="468000" y="306389"/>
            <a:ext cx="8280440" cy="92868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noProof="0"/>
              <a:t>Click to edit Master title style</a:t>
            </a:r>
            <a:endParaRPr lang="de-DE" noProof="0" dirty="0"/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4450" y="341313"/>
            <a:ext cx="463550" cy="46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1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4039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8000" y="307975"/>
            <a:ext cx="9720000" cy="9413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68000" y="1708151"/>
            <a:ext cx="5400000" cy="4462463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4375" indent="-17145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400" dirty="0" smtClean="0">
                <a:solidFill>
                  <a:schemeClr val="tx1"/>
                </a:solidFill>
                <a:latin typeface="+mn-lt"/>
              </a:defRPr>
            </a:lvl3pPr>
            <a:lvl4pPr marL="1081088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200" dirty="0" smtClean="0">
                <a:solidFill>
                  <a:schemeClr val="tx1"/>
                </a:solidFill>
                <a:latin typeface="+mn-lt"/>
              </a:defRPr>
            </a:lvl4pPr>
            <a:lvl5pPr marL="1438275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000" dirty="0">
                <a:solidFill>
                  <a:schemeClr val="tx1"/>
                </a:solidFill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408000" y="1708151"/>
            <a:ext cx="5400000" cy="4462463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4375" indent="-17145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400" dirty="0" smtClean="0">
                <a:solidFill>
                  <a:schemeClr val="tx1"/>
                </a:solidFill>
                <a:latin typeface="+mn-lt"/>
              </a:defRPr>
            </a:lvl3pPr>
            <a:lvl4pPr marL="1081088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200" dirty="0" smtClean="0">
                <a:solidFill>
                  <a:schemeClr val="tx1"/>
                </a:solidFill>
                <a:latin typeface="+mn-lt"/>
              </a:defRPr>
            </a:lvl4pPr>
            <a:lvl5pPr marL="1438275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000" dirty="0">
                <a:solidFill>
                  <a:schemeClr val="tx1"/>
                </a:solidFill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150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1513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7029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Abschluss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2506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000" y="1708151"/>
            <a:ext cx="11340000" cy="4462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9144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27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468000" y="307975"/>
            <a:ext cx="9720000" cy="941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1029" name="Line 9"/>
          <p:cNvSpPr>
            <a:spLocks noChangeShapeType="1"/>
          </p:cNvSpPr>
          <p:nvPr/>
        </p:nvSpPr>
        <p:spPr bwMode="auto">
          <a:xfrm flipV="1">
            <a:off x="0" y="1258888"/>
            <a:ext cx="12190941" cy="0"/>
          </a:xfrm>
          <a:prstGeom prst="line">
            <a:avLst/>
          </a:prstGeom>
          <a:noFill/>
          <a:ln w="9525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0" name="Line 26"/>
          <p:cNvSpPr>
            <a:spLocks noChangeShapeType="1"/>
          </p:cNvSpPr>
          <p:nvPr/>
        </p:nvSpPr>
        <p:spPr bwMode="auto">
          <a:xfrm flipV="1">
            <a:off x="0" y="6569075"/>
            <a:ext cx="12190941" cy="0"/>
          </a:xfrm>
          <a:prstGeom prst="line">
            <a:avLst/>
          </a:prstGeom>
          <a:noFill/>
          <a:ln w="9525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2" name="Rectangle 19"/>
          <p:cNvSpPr txBox="1">
            <a:spLocks noChangeArrowheads="1"/>
          </p:cNvSpPr>
          <p:nvPr userDrawn="1"/>
        </p:nvSpPr>
        <p:spPr bwMode="auto">
          <a:xfrm>
            <a:off x="11437488" y="6643689"/>
            <a:ext cx="370512" cy="16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r" defTabSz="798513" rtl="0" eaLnBrk="0" fontAlgn="base" hangingPunct="0">
              <a:spcBef>
                <a:spcPct val="0"/>
              </a:spcBef>
              <a:spcAft>
                <a:spcPct val="0"/>
              </a:spcAft>
              <a:defRPr sz="800" kern="1200" smtClean="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2CA3F5C4-B150-4B5B-B76B-04B284BB8825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14" name="TW_Footer_3"/>
          <p:cNvSpPr txBox="1">
            <a:spLocks noChangeArrowheads="1"/>
          </p:cNvSpPr>
          <p:nvPr userDrawn="1"/>
        </p:nvSpPr>
        <p:spPr bwMode="auto">
          <a:xfrm>
            <a:off x="9521505" y="6643689"/>
            <a:ext cx="569155" cy="160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r" defTabSz="798513" rtl="0" eaLnBrk="1" fontAlgn="base" hangingPunct="1">
              <a:spcBef>
                <a:spcPct val="0"/>
              </a:spcBef>
              <a:spcAft>
                <a:spcPct val="0"/>
              </a:spcAft>
              <a:defRPr sz="800" kern="1200" smtClean="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de-DE"/>
              <a:t>2020-12-04</a:t>
            </a:r>
            <a:endParaRPr lang="de-DE" dirty="0"/>
          </a:p>
        </p:txBody>
      </p:sp>
      <p:sp>
        <p:nvSpPr>
          <p:cNvPr id="2" name="TW_Footer_1"/>
          <p:cNvSpPr txBox="1"/>
          <p:nvPr userDrawn="1"/>
        </p:nvSpPr>
        <p:spPr>
          <a:xfrm>
            <a:off x="467999" y="6643690"/>
            <a:ext cx="8280000" cy="161925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defTabSz="798513" eaLnBrk="1" hangingPunct="1">
              <a:defRPr sz="800">
                <a:latin typeface="Arial Narrow" pitchFamily="34" charset="0"/>
              </a:defRPr>
            </a:lvl1pPr>
          </a:lstStyle>
          <a:p>
            <a:pPr lvl="0"/>
            <a:r>
              <a:rPr lang="de-DE"/>
              <a:t>Carl Zeiss Pvt. Ltd., APAC Digital Solutions</a:t>
            </a:r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4450" y="341313"/>
            <a:ext cx="463550" cy="4635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0" r:id="rId2"/>
    <p:sldLayoutId id="2147483701" r:id="rId3"/>
    <p:sldLayoutId id="2147483702" r:id="rId4"/>
    <p:sldLayoutId id="2147483703" r:id="rId5"/>
    <p:sldLayoutId id="2147483705" r:id="rId6"/>
  </p:sldLayoutIdLst>
  <p:hf sldNum="0" hd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363538" indent="-184150" algn="l" rtl="0" eaLnBrk="1" fontAlgn="base" hangingPunct="1">
        <a:spcBef>
          <a:spcPct val="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1600">
          <a:solidFill>
            <a:schemeClr val="tx1"/>
          </a:solidFill>
          <a:latin typeface="Arial" pitchFamily="34" charset="0"/>
          <a:cs typeface="Arial" pitchFamily="34" charset="0"/>
        </a:defRPr>
      </a:lvl2pPr>
      <a:lvl3pPr marL="714375" indent="-171450" algn="l" rtl="0" eaLnBrk="1" fontAlgn="base" hangingPunct="1">
        <a:spcBef>
          <a:spcPct val="0"/>
        </a:spcBef>
        <a:spcAft>
          <a:spcPct val="0"/>
        </a:spcAft>
        <a:buClr>
          <a:schemeClr val="accent1"/>
        </a:buClr>
        <a:buChar char="-"/>
        <a:defRPr sz="1400">
          <a:solidFill>
            <a:schemeClr val="tx1"/>
          </a:solidFill>
          <a:latin typeface="Arial" pitchFamily="34" charset="0"/>
          <a:cs typeface="Arial" pitchFamily="34" charset="0"/>
        </a:defRPr>
      </a:lvl3pPr>
      <a:lvl4pPr marL="1081088" indent="-177800" algn="l" rtl="0" eaLnBrk="1" fontAlgn="base" hangingPunct="1"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Arial" pitchFamily="34" charset="0"/>
          <a:cs typeface="Arial" pitchFamily="34" charset="0"/>
        </a:defRPr>
      </a:lvl4pPr>
      <a:lvl5pPr marL="1438275" indent="-177800" algn="l" rtl="0" eaLnBrk="1" fontAlgn="base" hangingPunct="1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Arial" pitchFamily="34" charset="0"/>
          <a:cs typeface="Arial" pitchFamily="34" charset="0"/>
        </a:defRPr>
      </a:lvl5pPr>
      <a:lvl6pPr marL="1895475" indent="-177800" algn="l" rtl="0" eaLnBrk="1" fontAlgn="base" hangingPunct="1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6pPr>
      <a:lvl7pPr marL="2352675" indent="-177800" algn="l" rtl="0" eaLnBrk="1" fontAlgn="base" hangingPunct="1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7pPr>
      <a:lvl8pPr marL="2809875" indent="-177800" algn="l" rtl="0" eaLnBrk="1" fontAlgn="base" hangingPunct="1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8pPr>
      <a:lvl9pPr marL="3267075" indent="-177800" algn="l" rtl="0" eaLnBrk="1" fontAlgn="base" hangingPunct="1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image" Target="../media/image3.jp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6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2" Type="http://schemas.microsoft.com/office/2007/relationships/media" Target="../media/media3.mp4"/><Relationship Id="rId1" Type="http://schemas.openxmlformats.org/officeDocument/2006/relationships/tags" Target="../tags/tag7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box">
            <a:extLst>
              <a:ext uri="{FF2B5EF4-FFF2-40B4-BE49-F238E27FC236}">
                <a16:creationId xmlns:a16="http://schemas.microsoft.com/office/drawing/2014/main" id="{7DC68B9F-2348-44A2-95C9-A44C754265D2}"/>
              </a:ext>
            </a:extLst>
          </p:cNvPr>
          <p:cNvSpPr>
            <a:spLocks noGrp="1" noChangeArrowheads="1"/>
          </p:cNvSpPr>
          <p:nvPr>
            <p:ph type="ctrTitle" sz="quarter"/>
          </p:nvPr>
        </p:nvSpPr>
        <p:spPr>
          <a:xfrm>
            <a:off x="468000" y="306389"/>
            <a:ext cx="10054634" cy="928687"/>
          </a:xfrm>
          <a:noFill/>
          <a:ln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rIns="90000"/>
          <a:lstStyle/>
          <a:p>
            <a:r>
              <a:rPr lang="en-US" dirty="0"/>
              <a:t>Automatic Computation of Percentage of Nuclear GFP for an Image  </a:t>
            </a:r>
            <a:endParaRPr lang="de-DE" dirty="0"/>
          </a:p>
        </p:txBody>
      </p:sp>
      <p:sp>
        <p:nvSpPr>
          <p:cNvPr id="5" name="Ortbox">
            <a:extLst>
              <a:ext uri="{FF2B5EF4-FFF2-40B4-BE49-F238E27FC236}">
                <a16:creationId xmlns:a16="http://schemas.microsoft.com/office/drawing/2014/main" id="{5072633B-8589-4D56-BA66-C1C8468D38D4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66725" y="6457953"/>
            <a:ext cx="8280000" cy="182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spcBef>
                <a:spcPct val="50000"/>
              </a:spcBef>
            </a:pPr>
            <a:r>
              <a:rPr lang="de-DE" sz="1200"/>
              <a:t>2020-12-04</a:t>
            </a:r>
            <a:endParaRPr lang="de-DE" sz="1200" dirty="0"/>
          </a:p>
        </p:txBody>
      </p:sp>
      <p:sp>
        <p:nvSpPr>
          <p:cNvPr id="6" name="Referentbox">
            <a:extLst>
              <a:ext uri="{FF2B5EF4-FFF2-40B4-BE49-F238E27FC236}">
                <a16:creationId xmlns:a16="http://schemas.microsoft.com/office/drawing/2014/main" id="{733292ED-A813-4ECB-9CE6-5B101F57A4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725" y="6022976"/>
            <a:ext cx="828000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400" b="1"/>
              <a:t>APAC Digital Solutions</a:t>
            </a:r>
            <a:endParaRPr lang="de-DE" sz="1400" b="1" dirty="0"/>
          </a:p>
        </p:txBody>
      </p:sp>
      <p:sp>
        <p:nvSpPr>
          <p:cNvPr id="7" name="FunktionBox">
            <a:extLst>
              <a:ext uri="{FF2B5EF4-FFF2-40B4-BE49-F238E27FC236}">
                <a16:creationId xmlns:a16="http://schemas.microsoft.com/office/drawing/2014/main" id="{361351DA-28B5-4F7E-9231-2D26DC470C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725" y="6240466"/>
            <a:ext cx="8280000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spcBef>
                <a:spcPct val="50000"/>
              </a:spcBef>
            </a:pPr>
            <a:endParaRPr lang="de-DE" sz="1400" dirty="0"/>
          </a:p>
        </p:txBody>
      </p:sp>
      <p:pic>
        <p:nvPicPr>
          <p:cNvPr id="8" name="Grafik 6">
            <a:extLst>
              <a:ext uri="{FF2B5EF4-FFF2-40B4-BE49-F238E27FC236}">
                <a16:creationId xmlns:a16="http://schemas.microsoft.com/office/drawing/2014/main" id="{6E2CAEC3-02C7-46F2-A3C5-895F39A2561C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5" b="1065"/>
          <a:stretch/>
        </p:blipFill>
        <p:spPr>
          <a:xfrm>
            <a:off x="1" y="1350964"/>
            <a:ext cx="12195174" cy="435150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71052" y="216692"/>
            <a:ext cx="11137846" cy="941388"/>
          </a:xfrm>
        </p:spPr>
        <p:txBody>
          <a:bodyPr/>
          <a:lstStyle/>
          <a:p>
            <a:r>
              <a:rPr lang="de-DE" sz="1800" dirty="0">
                <a:solidFill>
                  <a:schemeClr val="accent1"/>
                </a:solidFill>
                <a:latin typeface="ZEISS Frutiger Next W1G" panose="020B0503040204020203" pitchFamily="34" charset="0"/>
              </a:rPr>
              <a:t>Step 1:</a:t>
            </a:r>
            <a:r>
              <a:rPr lang="de-DE" sz="1800" dirty="0">
                <a:latin typeface="ZEISS Frutiger Next W1G" panose="020B0503040204020203" pitchFamily="34" charset="0"/>
              </a:rPr>
              <a:t> Copy the downloaded Image Analysis Setting (Compute_GFP_Ratio.czias) to the following location - </a:t>
            </a:r>
            <a:r>
              <a:rPr lang="fr-FR" sz="1800" dirty="0">
                <a:latin typeface="ZEISS Frutiger Next W1G" panose="020B0503040204020203" pitchFamily="34" charset="0"/>
              </a:rPr>
              <a:t>C:\Users\Public\Public Documents\Carl Zeiss\ZEN\Documents\</a:t>
            </a:r>
            <a:r>
              <a:rPr lang="de-DE" sz="1800" dirty="0">
                <a:latin typeface="ZEISS Frutiger Next W1G" panose="020B0503040204020203" pitchFamily="34" charset="0"/>
              </a:rPr>
              <a:t>Image Analysis Setting</a:t>
            </a:r>
            <a:r>
              <a:rPr lang="fr-FR" sz="1800" dirty="0">
                <a:latin typeface="ZEISS Frutiger Next W1G" panose="020B0503040204020203" pitchFamily="34" charset="0"/>
              </a:rPr>
              <a:t>s</a:t>
            </a:r>
            <a:endParaRPr lang="en-US" sz="1800" dirty="0">
              <a:latin typeface="ZEISS Frutiger Next W1G" panose="020B0503040204020203" pitchFamily="34" charset="0"/>
            </a:endParaRPr>
          </a:p>
        </p:txBody>
      </p:sp>
      <p:pic>
        <p:nvPicPr>
          <p:cNvPr id="4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19D322EC-B4FC-44B1-980A-14A823EE2798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47446" y="1358418"/>
            <a:ext cx="8559193" cy="48121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551729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71052" y="216692"/>
            <a:ext cx="11137846" cy="941388"/>
          </a:xfrm>
        </p:spPr>
        <p:txBody>
          <a:bodyPr/>
          <a:lstStyle/>
          <a:p>
            <a:r>
              <a:rPr lang="de-DE" sz="1800" dirty="0">
                <a:solidFill>
                  <a:schemeClr val="accent1"/>
                </a:solidFill>
                <a:latin typeface="ZEISS Frutiger Next W1G" panose="020B0503040204020203" pitchFamily="34" charset="0"/>
              </a:rPr>
              <a:t>Step 2:</a:t>
            </a:r>
            <a:r>
              <a:rPr lang="de-DE" sz="1800" dirty="0">
                <a:latin typeface="ZEISS Frutiger Next W1G" panose="020B0503040204020203" pitchFamily="34" charset="0"/>
              </a:rPr>
              <a:t> Copy the downloaded macro (Compute_GFP_Ratio.czmac) to the following location - </a:t>
            </a:r>
            <a:r>
              <a:rPr lang="fr-FR" sz="1800" dirty="0">
                <a:latin typeface="ZEISS Frutiger Next W1G" panose="020B0503040204020203" pitchFamily="34" charset="0"/>
              </a:rPr>
              <a:t>C:\Users\Public\Public Documents\Carl Zeiss\ZEN\Documents\</a:t>
            </a:r>
            <a:r>
              <a:rPr lang="de-DE" sz="1800" dirty="0">
                <a:latin typeface="ZEISS Frutiger Next W1G" panose="020B0503040204020203" pitchFamily="34" charset="0"/>
              </a:rPr>
              <a:t>Macro</a:t>
            </a:r>
            <a:r>
              <a:rPr lang="fr-FR" sz="1800" dirty="0">
                <a:latin typeface="ZEISS Frutiger Next W1G" panose="020B0503040204020203" pitchFamily="34" charset="0"/>
              </a:rPr>
              <a:t>s</a:t>
            </a:r>
            <a:endParaRPr lang="en-US" sz="1800" dirty="0">
              <a:latin typeface="ZEISS Frutiger Next W1G" panose="020B0503040204020203" pitchFamily="34" charset="0"/>
            </a:endParaRPr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71306B51-B859-4640-84CC-8D3085CFA972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56936" y="1344164"/>
            <a:ext cx="8209222" cy="461543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593289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7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750" y="216692"/>
            <a:ext cx="11219742" cy="941388"/>
          </a:xfrm>
        </p:spPr>
        <p:txBody>
          <a:bodyPr/>
          <a:lstStyle/>
          <a:p>
            <a:r>
              <a:rPr lang="de-DE" sz="1800" dirty="0">
                <a:solidFill>
                  <a:schemeClr val="accent1"/>
                </a:solidFill>
                <a:latin typeface="ZEISS Frutiger Next W1G" panose="020B0503040204020203" pitchFamily="34" charset="0"/>
              </a:rPr>
              <a:t>Step 3:</a:t>
            </a:r>
            <a:r>
              <a:rPr lang="de-DE" sz="1800" dirty="0">
                <a:latin typeface="ZEISS Frutiger Next W1G" panose="020B0503040204020203" pitchFamily="34" charset="0"/>
              </a:rPr>
              <a:t> </a:t>
            </a:r>
            <a:r>
              <a:rPr lang="en-US" sz="1800" dirty="0">
                <a:latin typeface="ZEISS Frutiger Next W1G" panose="020B0503040204020203" pitchFamily="34" charset="0"/>
              </a:rPr>
              <a:t>Load the input image in ZEN Blue and execute the macro (</a:t>
            </a:r>
            <a:r>
              <a:rPr lang="de-DE" sz="1800" dirty="0">
                <a:latin typeface="ZEISS Frutiger Next W1G" panose="020B0503040204020203" pitchFamily="34" charset="0"/>
              </a:rPr>
              <a:t>Compute_GFP_Ratio.czmac</a:t>
            </a:r>
            <a:r>
              <a:rPr lang="en-US" sz="1800" dirty="0">
                <a:latin typeface="ZEISS Frutiger Next W1G" panose="020B0503040204020203" pitchFamily="34" charset="0"/>
              </a:rPr>
              <a:t>) from the Macro Editor Window. Select the Image Analysis Setting (</a:t>
            </a:r>
            <a:r>
              <a:rPr lang="de-DE" sz="1800" dirty="0">
                <a:latin typeface="ZEISS Frutiger Next W1G" panose="020B0503040204020203" pitchFamily="34" charset="0"/>
              </a:rPr>
              <a:t>Compute_GFP_Ratio.czias) when the GUI pops up. </a:t>
            </a:r>
            <a:r>
              <a:rPr lang="en-US" sz="1800" dirty="0">
                <a:latin typeface="ZEISS Frutiger Next W1G" panose="020B0503040204020203" pitchFamily="34" charset="0"/>
              </a:rPr>
              <a:t>The percent of nuclear GFP w.r.t the total GFP is generated and displayed in a ZEN Table. The average percent of nuclear GFP for the image is also displayed.</a:t>
            </a:r>
          </a:p>
        </p:txBody>
      </p:sp>
      <p:pic>
        <p:nvPicPr>
          <p:cNvPr id="6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727A1B2-01BF-467E-8B63-A640D8C1D761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94289" y="1352548"/>
            <a:ext cx="9406596" cy="52887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967965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5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PYRIGHT" val="Templeton &amp; Webster GmbH"/>
  <p:tag name="MASTER" val="carlzeiss_16_9.potx"/>
  <p:tag name="CREATEDBY" val="TW_CP"/>
  <p:tag name="LANGUAGE" val="english"/>
  <p:tag name="AGENDAPIC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TITLESLIDE" val="-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WNOCDCHECK" val="-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WNOCDCHECK" val="-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PYRIGHT" val="Templeton &amp; Webster GmbH"/>
  <p:tag name="SLIDENAME" val="v_7"/>
  <p:tag name="ISCLOSINGSLIDE" val="-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PYRIGHT" val="Templeton &amp; Webster GmbH"/>
  <p:tag name="SLIDENAME" val="v_7"/>
  <p:tag name="ISCLOSINGSLIDE" val="-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PYRIGHT" val="Templeton &amp; Webster GmbH"/>
  <p:tag name="SLIDENAME" val="v_7"/>
  <p:tag name="ISCLOSINGSLIDE" val="-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NAME" val="v_406"/>
  <p:tag name="ISCLOSINGSLIDE" val="-1"/>
</p:tagLst>
</file>

<file path=ppt/theme/theme1.xml><?xml version="1.0" encoding="utf-8"?>
<a:theme xmlns:a="http://schemas.openxmlformats.org/drawingml/2006/main" name="carlzeiss">
  <a:themeElements>
    <a:clrScheme name="ZEISS">
      <a:dk1>
        <a:srgbClr val="000000"/>
      </a:dk1>
      <a:lt1>
        <a:srgbClr val="FFFFFF"/>
      </a:lt1>
      <a:dk2>
        <a:srgbClr val="000000"/>
      </a:dk2>
      <a:lt2>
        <a:srgbClr val="9A9B9C"/>
      </a:lt2>
      <a:accent1>
        <a:srgbClr val="141E8C"/>
      </a:accent1>
      <a:accent2>
        <a:srgbClr val="008BD0"/>
      </a:accent2>
      <a:accent3>
        <a:srgbClr val="747678"/>
      </a:accent3>
      <a:accent4>
        <a:srgbClr val="9A9B9C"/>
      </a:accent4>
      <a:accent5>
        <a:srgbClr val="BCBDBC"/>
      </a:accent5>
      <a:accent6>
        <a:srgbClr val="E0E1DD"/>
      </a:accent6>
      <a:hlink>
        <a:srgbClr val="055ED2"/>
      </a:hlink>
      <a:folHlink>
        <a:srgbClr val="6AB0E2"/>
      </a:folHlink>
    </a:clrScheme>
    <a:fontScheme name="carlzeis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2F2F2"/>
        </a:solidFill>
        <a:ln w="3175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none" lIns="90000" tIns="90000" rIns="90000" bIns="900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cap="none" normalizeH="0" baseline="0" dirty="0" err="1" smtClean="0">
            <a:ln>
              <a:noFill/>
            </a:ln>
            <a:effectLst/>
            <a:latin typeface="Arial" charset="0"/>
          </a:defRPr>
        </a:defPPr>
      </a:lstStyle>
    </a:spDef>
    <a:lnDef>
      <a:spPr bwMode="auto">
        <a:solidFill>
          <a:schemeClr val="folHlink"/>
        </a:solidFill>
        <a:ln w="3175" cap="flat" cmpd="sng" algn="ctr">
          <a:solidFill>
            <a:srgbClr val="8B8D8E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custClrLst>
    <a:custClr name="ZEISS Indigo">
      <a:srgbClr val="141E8C"/>
    </a:custClr>
    <a:custClr name="ZEISS Cyan">
      <a:srgbClr val="008BD0"/>
    </a:custClr>
    <a:custClr>
      <a:srgbClr val="FFFFFF"/>
    </a:custClr>
    <a:custClr name="ZEISS Aqua">
      <a:srgbClr val="244A86"/>
    </a:custClr>
    <a:custClr name="ZEISS Saphire">
      <a:srgbClr val="4C6BB1"/>
    </a:custClr>
    <a:custClr name="ZEISS Azur">
      <a:srgbClr val="055ED2"/>
    </a:custClr>
    <a:custClr name="ZEISS Skyblue">
      <a:srgbClr val="6AB0E2"/>
    </a:custClr>
    <a:custClr name="ZEISS Steel">
      <a:srgbClr val="8DAAC8"/>
    </a:custClr>
    <a:custClr name="ZEISS Arctic">
      <a:srgbClr val="C6DAF2"/>
    </a:custClr>
    <a:custClr>
      <a:srgbClr val="FFFFFF"/>
    </a:custClr>
    <a:custClr name="ZEISS Grey 7">
      <a:srgbClr val="F2F2F2"/>
    </a:custClr>
    <a:custClr name="ZEISS Grey 6 Ultralight">
      <a:srgbClr val="E0E1DD"/>
    </a:custClr>
    <a:custClr name="ZEISS Grey 5 Light">
      <a:srgbClr val="BCBDBC"/>
    </a:custClr>
    <a:custClr name="ZEISS Grey 4 Semilight">
      <a:srgbClr val="9A9B9C"/>
    </a:custClr>
    <a:custClr name="ZEISS Grey 3 Medium">
      <a:srgbClr val="8B8D8E"/>
    </a:custClr>
    <a:custClr name="ZEISS Grey 2 Semidark">
      <a:srgbClr val="747678"/>
    </a:custClr>
    <a:custClr name="ZEISS Grey 1 Dark">
      <a:srgbClr val="4D4F53"/>
    </a:custClr>
    <a:custClr>
      <a:srgbClr val="FFFFFF"/>
    </a:custClr>
    <a:custClr>
      <a:srgbClr val="FFFFFF"/>
    </a:custClr>
    <a:custClr>
      <a:srgbClr val="FFFFFF"/>
    </a:custClr>
    <a:custClr name="ZEISS Bright Orange Neon">
      <a:srgbClr val="FF1A00"/>
    </a:custClr>
    <a:custClr name="ZEISS Purple Red">
      <a:srgbClr val="A70240"/>
    </a:custClr>
    <a:custClr name="ZEISS Green">
      <a:srgbClr val="3C8A2E"/>
    </a:custClr>
    <a:custClr name="ZEISS Light Green">
      <a:srgbClr val="DEDE4C"/>
    </a:custClr>
    <a:custClr name="ZEISS Bright Lemon">
      <a:srgbClr val="FECB00"/>
    </a:custClr>
    <a:custClr name="ZEISS Orange">
      <a:srgbClr val="EC6500"/>
    </a:custClr>
  </a:custClr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carlzeiss_16_9</Template>
  <TotalTime>12</TotalTime>
  <Words>183</Words>
  <Application>Microsoft Office PowerPoint</Application>
  <PresentationFormat>Custom</PresentationFormat>
  <Paragraphs>9</Paragraphs>
  <Slides>5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 Narrow</vt:lpstr>
      <vt:lpstr>Wingdings</vt:lpstr>
      <vt:lpstr>ZEISS Frutiger Next W1G</vt:lpstr>
      <vt:lpstr>carlzeiss</vt:lpstr>
      <vt:lpstr>Automatic Computation of Percentage of Nuclear GFP for an Image  </vt:lpstr>
      <vt:lpstr>Step 1: Copy the downloaded Image Analysis Setting (Compute_GFP_Ratio.czias) to the following location - C:\Users\Public\Public Documents\Carl Zeiss\ZEN\Documents\Image Analysis Settings</vt:lpstr>
      <vt:lpstr>Step 2: Copy the downloaded macro (Compute_GFP_Ratio.czmac) to the following location - C:\Users\Public\Public Documents\Carl Zeiss\ZEN\Documents\Macros</vt:lpstr>
      <vt:lpstr>Step 3: Load the input image in ZEN Blue and execute the macro (Compute_GFP_Ratio.czmac) from the Macro Editor Window. Select the Image Analysis Setting (Compute_GFP_Ratio.czias) when the GUI pops up. The percent of nuclear GFP w.r.t the total GFP is generated and displayed in a ZEN Table. The average percent of nuclear GFP for the image is also displayed.</vt:lpstr>
      <vt:lpstr>PowerPoint Presentation</vt:lpstr>
    </vt:vector>
  </TitlesOfParts>
  <Company>Carl Zeiss Pvt.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Computation of Percentage of Nuclear GFP</dc:title>
  <dc:subject/>
  <dc:creator>APAC Digital Solutions</dc:creator>
  <cp:lastModifiedBy>Aniyath, Praseedha</cp:lastModifiedBy>
  <cp:revision>4</cp:revision>
  <dcterms:created xsi:type="dcterms:W3CDTF">2020-12-04T04:18:24Z</dcterms:created>
  <dcterms:modified xsi:type="dcterms:W3CDTF">2020-12-04T05:54:03Z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w_title">
    <vt:lpwstr>Automatic Computation of Percentage of Nuclear GFP </vt:lpwstr>
  </property>
  <property fmtid="{D5CDD505-2E9C-101B-9397-08002B2CF9AE}" pid="3" name="tw_theme">
    <vt:lpwstr/>
  </property>
  <property fmtid="{D5CDD505-2E9C-101B-9397-08002B2CF9AE}" pid="4" name="tw_company">
    <vt:lpwstr>Carl Zeiss Pvt. Ltd.</vt:lpwstr>
  </property>
  <property fmtid="{D5CDD505-2E9C-101B-9397-08002B2CF9AE}" pid="5" name="tw_unit">
    <vt:lpwstr/>
  </property>
  <property fmtid="{D5CDD505-2E9C-101B-9397-08002B2CF9AE}" pid="6" name="tw_speaker">
    <vt:lpwstr>APAC Digital Solutions</vt:lpwstr>
  </property>
  <property fmtid="{D5CDD505-2E9C-101B-9397-08002B2CF9AE}" pid="7" name="tw_function">
    <vt:lpwstr/>
  </property>
  <property fmtid="{D5CDD505-2E9C-101B-9397-08002B2CF9AE}" pid="8" name="tw_location">
    <vt:lpwstr/>
  </property>
  <property fmtid="{D5CDD505-2E9C-101B-9397-08002B2CF9AE}" pid="9" name="tw_date">
    <vt:lpwstr>12/4/2020</vt:lpwstr>
  </property>
  <property fmtid="{D5CDD505-2E9C-101B-9397-08002B2CF9AE}" pid="10" name="tw_Agenda_1">
    <vt:lpwstr/>
  </property>
  <property fmtid="{D5CDD505-2E9C-101B-9397-08002B2CF9AE}" pid="11" name="tw_Agenda_2">
    <vt:lpwstr/>
  </property>
  <property fmtid="{D5CDD505-2E9C-101B-9397-08002B2CF9AE}" pid="12" name="tw_Agenda_3">
    <vt:lpwstr/>
  </property>
  <property fmtid="{D5CDD505-2E9C-101B-9397-08002B2CF9AE}" pid="13" name="tw_Agenda_4">
    <vt:lpwstr/>
  </property>
  <property fmtid="{D5CDD505-2E9C-101B-9397-08002B2CF9AE}" pid="14" name="tw_Agenda_5">
    <vt:lpwstr/>
  </property>
  <property fmtid="{D5CDD505-2E9C-101B-9397-08002B2CF9AE}" pid="15" name="tw_Agenda_6">
    <vt:lpwstr/>
  </property>
  <property fmtid="{D5CDD505-2E9C-101B-9397-08002B2CF9AE}" pid="16" name="tw_Agenda_7">
    <vt:lpwstr/>
  </property>
  <property fmtid="{D5CDD505-2E9C-101B-9397-08002B2CF9AE}" pid="17" name="tw_Agenda_8">
    <vt:lpwstr/>
  </property>
  <property fmtid="{D5CDD505-2E9C-101B-9397-08002B2CF9AE}" pid="18" name="tw_cover_word">
    <vt:lpwstr/>
  </property>
</Properties>
</file>